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9"/>
  </p:notesMasterIdLst>
  <p:sldIdLst>
    <p:sldId id="280" r:id="rId2"/>
    <p:sldId id="281" r:id="rId3"/>
    <p:sldId id="282" r:id="rId4"/>
    <p:sldId id="292" r:id="rId5"/>
    <p:sldId id="301" r:id="rId6"/>
    <p:sldId id="293" r:id="rId7"/>
    <p:sldId id="302" r:id="rId8"/>
    <p:sldId id="303" r:id="rId9"/>
    <p:sldId id="311" r:id="rId10"/>
    <p:sldId id="284" r:id="rId11"/>
    <p:sldId id="285" r:id="rId12"/>
    <p:sldId id="286" r:id="rId13"/>
    <p:sldId id="288" r:id="rId14"/>
    <p:sldId id="289" r:id="rId15"/>
    <p:sldId id="290" r:id="rId16"/>
    <p:sldId id="312" r:id="rId17"/>
    <p:sldId id="310" r:id="rId18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A2F8D5"/>
    <a:srgbClr val="F808D6"/>
    <a:srgbClr val="D0C8F4"/>
    <a:srgbClr val="B2B9F8"/>
    <a:srgbClr val="F2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106" d="100"/>
          <a:sy n="106" d="100"/>
        </p:scale>
        <p:origin x="117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A79A7-2FA6-41D4-AEA0-BCE3C5F821EB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A48C9-7EDC-47C5-BB97-A7C6E6313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4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EB6D8D9-8A6D-47C8-8773-B539D61A156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5091378-E8F3-474F-9D31-6AD111C6892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mailto:ddu302@minsk.edu.by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749" y="212458"/>
            <a:ext cx="878497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по образованию </a:t>
            </a:r>
          </a:p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Советского района г.Минска </a:t>
            </a:r>
          </a:p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Первичная профсоюзная организация</a:t>
            </a:r>
          </a:p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"Ясли-сад №302 г.  Минска"</a:t>
            </a:r>
          </a:p>
        </p:txBody>
      </p:sp>
      <p:sp>
        <p:nvSpPr>
          <p:cNvPr id="2" name="Лента лицом вниз 1"/>
          <p:cNvSpPr/>
          <p:nvPr/>
        </p:nvSpPr>
        <p:spPr>
          <a:xfrm>
            <a:off x="164749" y="4653136"/>
            <a:ext cx="8784976" cy="2008823"/>
          </a:xfrm>
          <a:prstGeom prst="ribbon">
            <a:avLst>
              <a:gd name="adj1" fmla="val 13157"/>
              <a:gd name="adj2" fmla="val 7470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>
                <a:ln w="317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39700">
                    <a:srgbClr val="F808D6"/>
                  </a:glow>
                </a:effectLst>
              </a:rPr>
              <a:t>Теплоэнергоресурсы</a:t>
            </a:r>
          </a:p>
          <a:p>
            <a:pPr algn="ctr"/>
            <a:r>
              <a:rPr lang="ru-RU" sz="3600" b="1" spc="300" dirty="0">
                <a:ln w="317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39700">
                    <a:srgbClr val="F808D6"/>
                  </a:glow>
                </a:effectLst>
              </a:rPr>
              <a:t>сохраняем, бережём, </a:t>
            </a:r>
          </a:p>
          <a:p>
            <a:pPr algn="ctr"/>
            <a:r>
              <a:rPr lang="ru-RU" sz="3600" b="1" spc="300" dirty="0">
                <a:ln w="3175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39700">
                    <a:srgbClr val="F808D6"/>
                  </a:glow>
                </a:effectLst>
              </a:rPr>
              <a:t>экономим.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A0E02CC-6762-45C6-9AE5-EFD57871D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b="7181"/>
          <a:stretch/>
        </p:blipFill>
        <p:spPr bwMode="auto">
          <a:xfrm>
            <a:off x="740813" y="1841837"/>
            <a:ext cx="7632848" cy="2751580"/>
          </a:xfrm>
          <a:prstGeom prst="snipRoundRect">
            <a:avLst>
              <a:gd name="adj1" fmla="val 16667"/>
              <a:gd name="adj2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5B8634-432A-48BD-ACAE-0F71D63FF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2659"/>
            <a:ext cx="1475656" cy="13569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953844-8F89-4F28-93C7-9DA200BF2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33" y="272659"/>
            <a:ext cx="1397439" cy="13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апля 6"/>
          <p:cNvSpPr/>
          <p:nvPr/>
        </p:nvSpPr>
        <p:spPr>
          <a:xfrm>
            <a:off x="175075" y="2788540"/>
            <a:ext cx="7380312" cy="3723061"/>
          </a:xfrm>
          <a:prstGeom prst="teardrop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328"/>
            <a:ext cx="8363272" cy="125272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dirty="0">
                <a:ln w="317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Энергосбережение – процесс многогранный, он охватывает, разные сферы деятельности нашего учреждения. По сути, это образ жизни вырабатывающий определённый психологический алгоритм поведения.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5452" y="3765370"/>
            <a:ext cx="3409650" cy="2557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28070">
            <a:off x="262043" y="1625514"/>
            <a:ext cx="5103994" cy="360697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853" y="4686943"/>
            <a:ext cx="4523105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dirty="0"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Times New Roman"/>
                <a:ea typeface="Calibri"/>
              </a:rPr>
              <a:t>Каким будет будущее нашей страны во многом зависит от ценностных основ поведения, которые закладывают в подрастающее поколение наши педагоги. </a:t>
            </a:r>
            <a:endParaRPr lang="ru-RU" sz="2000" b="1" dirty="0"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91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tx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Calibri"/>
              </a:rPr>
              <a:t>Несомненно, главенствующую роль в этом процессе занимают экологическое образование и воспитание, а также привитие навыков бережного отношения к энергоресурсам, которыми располагает человечество. Ведущая роль в этом процессе принадлежит нам, педагогам. Бережное отношение гарантирует экологическую чистоту окружающего нас мира.</a:t>
            </a:r>
            <a:endParaRPr lang="ru-RU" sz="1800" b="1" dirty="0">
              <a:solidFill>
                <a:schemeClr val="tx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23" name="Picture 3" descr="C:\Users\Рая\Desktop\БЕРЕГОША\ФОТО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671">
            <a:off x="4037759" y="1919577"/>
            <a:ext cx="4898681" cy="4323601"/>
          </a:xfrm>
          <a:prstGeom prst="ellipse">
            <a:avLst/>
          </a:prstGeom>
          <a:ln w="63500" cap="rnd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Рая\Desktop\БЕРЕГОША\ФОТО\0-02-05-ad9844c7afb9fbb9b430632615d75f2083872454ca5770aa5ec0eedb8cc484d3_8f0f23a90879bc9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1"/>
          <a:stretch/>
        </p:blipFill>
        <p:spPr bwMode="auto">
          <a:xfrm>
            <a:off x="456558" y="2348880"/>
            <a:ext cx="3227432" cy="4095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 flipH="1">
            <a:off x="-29885" y="1145060"/>
            <a:ext cx="4176464" cy="5434727"/>
          </a:xfrm>
          <a:prstGeom prst="cloud">
            <a:avLst/>
          </a:prstGeom>
          <a:gradFill>
            <a:gsLst>
              <a:gs pos="0">
                <a:srgbClr val="B2B9F8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Мониторинг за экономией электроэнергии (запрет на использование электрочайников, кипятильников, своевременное отключение электрооборудования пищеблока)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Изготовление памяток и буклетов, стенгазет творческой группой по экономии ТЭР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Проведение конкурса «Самая бережливая группа»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ln>
                <a:solidFill>
                  <a:srgbClr val="0070C0"/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Система работы с педагогическим коллективом, с родителями по формированию навыков 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экономии и бережливости ТЭР</a:t>
            </a:r>
          </a:p>
        </p:txBody>
      </p:sp>
      <p:sp>
        <p:nvSpPr>
          <p:cNvPr id="9" name="Облако 8"/>
          <p:cNvSpPr/>
          <p:nvPr/>
        </p:nvSpPr>
        <p:spPr>
          <a:xfrm>
            <a:off x="3563888" y="1772816"/>
            <a:ext cx="5328592" cy="4872514"/>
          </a:xfrm>
          <a:prstGeom prst="cloud">
            <a:avLst/>
          </a:prstGeom>
          <a:gradFill>
            <a:gsLst>
              <a:gs pos="0">
                <a:srgbClr val="B2B9F8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Консультации, буклеты, памятки для родителей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Проведение выставки совместного творчества детей и родителей «Наше богатство – наши ресурсы», «Друг и помощник вода»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Проведение музыкального досуга «Любимая планета»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Проведение занятий по экологическому воспитанию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Проведение занятий по продуктивным видам деятельности на тему </a:t>
            </a:r>
            <a:r>
              <a:rPr lang="ru-RU" sz="16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экономия ТЭР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ln>
                <a:solidFill>
                  <a:srgbClr val="0070C0"/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Рая\Desktop\БЕРЕГОША\ФОТО\э\солнечные  электростанции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5779">
            <a:off x="3697649" y="398986"/>
            <a:ext cx="2808312" cy="1868307"/>
          </a:xfrm>
          <a:prstGeom prst="cub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Рая\Desktop\БЕРЕГОША\ФОТО\э\img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r="16105" b="6309"/>
          <a:stretch/>
        </p:blipFill>
        <p:spPr bwMode="auto">
          <a:xfrm rot="695199">
            <a:off x="3379640" y="4898666"/>
            <a:ext cx="2625018" cy="1775096"/>
          </a:xfrm>
          <a:prstGeom prst="can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Рая\Desktop\БЕРЕГОША\ФОТО\э\торф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1130">
            <a:off x="6285446" y="4634195"/>
            <a:ext cx="2197536" cy="1751773"/>
          </a:xfrm>
          <a:prstGeom prst="cub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03319"/>
            <a:ext cx="5400600" cy="2736304"/>
          </a:xfrm>
          <a:prstGeom prst="homePlat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Главная задача ГУО «Ясли-сад №302 г.Минска»– с дошкольного возраста учить воспитанников понимать ценность тепло-,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энерго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ресурсов, быть рачительными хозяевами Земли, Республики Беларусь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flipH="1">
            <a:off x="3923927" y="2564904"/>
            <a:ext cx="5028728" cy="2016224"/>
          </a:xfrm>
          <a:prstGeom prst="homePlat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опыт бережливости и экономии ребята получают именно                     в ГУО «Ясли-сад №302 г.Минска», гордимся, что научили!!!</a:t>
            </a:r>
          </a:p>
        </p:txBody>
      </p:sp>
      <p:pic>
        <p:nvPicPr>
          <p:cNvPr id="2054" name="Picture 6" descr="C:\Users\Рая\Desktop\БЕРЕГОША\ФОТО\э\эл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211">
            <a:off x="6632340" y="764165"/>
            <a:ext cx="2311400" cy="1695450"/>
          </a:xfrm>
          <a:prstGeom prst="can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386AD79D-F10E-4603-9954-D6BB0E29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25149" flipH="1">
            <a:off x="811981" y="2890778"/>
            <a:ext cx="3706674" cy="3708704"/>
          </a:xfrm>
          <a:prstGeom prst="teardrop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7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3635896" y="279639"/>
            <a:ext cx="5400600" cy="3522720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занятиях по экологическому воспитанию мы не забываем о формировании у подрастающего поколения таких важных качеств как экономия и бережливость</a:t>
            </a:r>
          </a:p>
        </p:txBody>
      </p:sp>
      <p:pic>
        <p:nvPicPr>
          <p:cNvPr id="3075" name="Picture 3" descr="C:\Users\Рая\Desktop\БЕРЕГОША\ФОТО\э\t2 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370">
            <a:off x="6814996" y="3814640"/>
            <a:ext cx="2088232" cy="27854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Рая\Desktop\БЕРЕГОША\ФОТО\э\k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781">
            <a:off x="209015" y="474622"/>
            <a:ext cx="3354708" cy="2516031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3933056"/>
            <a:ext cx="1800200" cy="151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0183" y="3519144"/>
            <a:ext cx="3758877" cy="1490543"/>
          </a:xfrm>
          <a:prstGeom prst="flowChartManualInput">
            <a:avLst/>
          </a:prstGeom>
          <a:solidFill>
            <a:srgbClr val="A2F8D5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rgbClr val="FFCCFF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Ребята с удовольствием учатся быть защитниками природы, ее исчерпаемых и неисчерпаемых ресурсов. </a:t>
            </a:r>
          </a:p>
        </p:txBody>
      </p:sp>
      <p:pic>
        <p:nvPicPr>
          <p:cNvPr id="3078" name="Picture 6" descr="C:\Users\Рая\Desktop\БЕРЕГОША\ФОТО\э\кроли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556">
            <a:off x="3842575" y="3918520"/>
            <a:ext cx="2543641" cy="2411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322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Профсоюзная организация поддерживает идеи государства по экономии ТЭР, они нашли отражение в  </a:t>
            </a:r>
            <a:b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коллективном договоре ГУО «Ясли-сад №302 г.Минска»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9310" y="3972770"/>
            <a:ext cx="2334304" cy="2435269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Рая\Desktop\БЕРЕГОША\ФОТО\э\k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44" y="1281179"/>
            <a:ext cx="3384376" cy="245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1756778"/>
            <a:ext cx="3240360" cy="443198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25.18. </a:t>
            </a:r>
            <a:r>
              <a:rPr lang="ru-RU" sz="1400" b="1" dirty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Проводить целенаправленную работу по выполнению требований Директивы Президента Республики Беларусь 14.06.2007 №3 «Экономия и бережливость – главные факторы экономической безопасности государства».</a:t>
            </a:r>
          </a:p>
          <a:p>
            <a:r>
              <a:rPr lang="ru-RU" sz="1400" b="1" dirty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25.19. Принимать действенные меры по выполнению целевых показателей по энергосбережению.</a:t>
            </a:r>
          </a:p>
          <a:p>
            <a:r>
              <a:rPr lang="ru-RU" sz="1400" b="1" dirty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25.20. Выполнять запланированные мероприятия по экономии тепла, воды, электроэнергии.</a:t>
            </a:r>
          </a:p>
          <a:p>
            <a:r>
              <a:rPr lang="ru-RU" sz="1400" b="1" dirty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26.3. Принимать участие в городских (районных) смотра-конкурсах:</a:t>
            </a:r>
          </a:p>
          <a:p>
            <a:r>
              <a:rPr lang="ru-RU" sz="1400" b="1" dirty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по экономии энергоресурсов, сырья и материалов.</a:t>
            </a:r>
          </a:p>
          <a:p>
            <a:r>
              <a:rPr lang="ru-RU" sz="1400" b="1" dirty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26.9. Проводить разъяснительную работу в коллективе по экономии всех видов ресурсов.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85E3E4-865A-46DF-A868-E2B20198C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" y="2996952"/>
            <a:ext cx="2736304" cy="36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9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BF3247-4CC5-4935-BEE2-F988A41B452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Профсоюзная организация поддерживает идеи государства по экономии ТЭР, они нашли отражение в  Положении о размерах и порядке стимулирующих и компенсирующих выплат ГУО «Ясли-сад №302 г.Минска»</a:t>
            </a:r>
            <a:endParaRPr lang="ru-BY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15D07C-4A80-47D4-B14D-BF2FA689C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3800" r="9400" b="4933"/>
          <a:stretch/>
        </p:blipFill>
        <p:spPr>
          <a:xfrm>
            <a:off x="6238573" y="1591056"/>
            <a:ext cx="2755811" cy="42029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E3A483-5717-445A-9FF1-DFD50572E6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1893" r="8000" b="5158"/>
          <a:stretch/>
        </p:blipFill>
        <p:spPr>
          <a:xfrm>
            <a:off x="251520" y="1772816"/>
            <a:ext cx="3480995" cy="4824536"/>
          </a:xfrm>
          <a:prstGeom prst="rect">
            <a:avLst/>
          </a:prstGeom>
        </p:spPr>
      </p:pic>
      <p:pic>
        <p:nvPicPr>
          <p:cNvPr id="7" name="Picture 4" descr="C:\Users\Рая\Desktop\БЕРЕГОША\ФОТО\э\изображение_viber_2022-02-07_15-09-29-125 00.jpg">
            <a:extLst>
              <a:ext uri="{FF2B5EF4-FFF2-40B4-BE49-F238E27FC236}">
                <a16:creationId xmlns:a16="http://schemas.microsoft.com/office/drawing/2014/main" xmlns="" id="{54A96965-7FD0-41EB-B7C4-083F014B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72" y="1568601"/>
            <a:ext cx="3096344" cy="2443296"/>
          </a:xfrm>
          <a:prstGeom prst="round2DiagRect">
            <a:avLst>
              <a:gd name="adj1" fmla="val 16667"/>
              <a:gd name="adj2" fmla="val 4301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D6D6F2-D67A-4E47-B945-67309707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39" y="4194962"/>
            <a:ext cx="23717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093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38" y="4070656"/>
            <a:ext cx="4252136" cy="2300724"/>
          </a:xfr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25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РАДЫ СОТРУДНИЧЕСТВУ,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НАУЧИЛИСЬ САМИ – НАУЧИМ ДЕТИШЕК!!!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НАШ АДРЕС: 220131, ГОРОД МИНСК,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УЛИЦА ГАМАРНИКА, 33А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Контакты: </a:t>
            </a:r>
            <a:r>
              <a:rPr lang="en-US" b="1" dirty="0">
                <a:solidFill>
                  <a:srgbClr val="C00000"/>
                </a:solidFill>
              </a:rPr>
              <a:t>80172574598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en-US" sz="2200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ddu302@minsk</a:t>
            </a:r>
            <a:r>
              <a:rPr lang="ru-RU" sz="2200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en-US" sz="2200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edu.by</a:t>
            </a:r>
            <a:endParaRPr lang="en-US" sz="22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4012" y="120265"/>
            <a:ext cx="8424935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ПЕРВИЧКА ГУО «ЯСЛИ-САД №302 Г.МИНСКА» </a:t>
            </a:r>
            <a:endParaRPr lang="ru-RU" sz="20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20375"/>
            <a:ext cx="5040560" cy="348468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Объект 8" descr="зап знак капля [Режим ограниченной функциональности] - Microsoft Word (Сбой активации продукта)">
            <a:extLst>
              <a:ext uri="{FF2B5EF4-FFF2-40B4-BE49-F238E27FC236}">
                <a16:creationId xmlns:a16="http://schemas.microsoft.com/office/drawing/2014/main" xmlns="" id="{1615B243-95C8-4CE8-BF88-F0F2CE8B7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6332" r="40000" b="8593"/>
          <a:stretch/>
        </p:blipFill>
        <p:spPr>
          <a:xfrm>
            <a:off x="5715418" y="3584036"/>
            <a:ext cx="3408949" cy="32739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863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872067" y="2686017"/>
            <a:ext cx="7300333" cy="34401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7"/>
            <a:ext cx="8465492" cy="146735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Энергосбережение – это организационная, практическая, информационная деятельность нашего учреждения образования, направленная на снижение расходов потерь топливно- энергетических ресурсов в процессе их хранения и использования.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16585" r="7492"/>
          <a:stretch/>
        </p:blipFill>
        <p:spPr bwMode="auto">
          <a:xfrm>
            <a:off x="251520" y="2204864"/>
            <a:ext cx="5688632" cy="406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араллелограмм 3"/>
          <p:cNvSpPr/>
          <p:nvPr/>
        </p:nvSpPr>
        <p:spPr>
          <a:xfrm>
            <a:off x="5940152" y="2611289"/>
            <a:ext cx="2982540" cy="3312368"/>
          </a:xfrm>
          <a:prstGeom prst="parallelogram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Энергосбережение                    с каждым  годом становится  все более актуальной задачей, решать которую нужно на местах,                    а именно начиная                  с учреждения образования!!!</a:t>
            </a:r>
          </a:p>
        </p:txBody>
      </p:sp>
    </p:spTree>
    <p:extLst>
      <p:ext uri="{BB962C8B-B14F-4D97-AF65-F5344CB8AC3E}">
        <p14:creationId xmlns:p14="http://schemas.microsoft.com/office/powerpoint/2010/main" val="39903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540" y="325415"/>
            <a:ext cx="3960379" cy="3103585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коллектив понимает, что от потребительского отношения к природе произойдет ее уничтожение, мы стремимся к совместному, гармоническому развитию природы и общества. Все наши члены коллектива – это члены профсоюза!!!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70 активных и бережливых человек объединены одной задачей – СБЕРЕЧЬ, ПРИУМНОЖИТЬ, СОХРАНИТЬ!!!</a:t>
            </a:r>
          </a:p>
        </p:txBody>
      </p:sp>
      <p:pic>
        <p:nvPicPr>
          <p:cNvPr id="3077" name="Picture 5" descr="C:\Users\Рая\Desktop\БЕРЕГОША\ФОТО\э\k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2836"/>
            <a:ext cx="3960380" cy="30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5708463-D1C0-40A8-9B9B-0B7D49115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83" b="80000" l="0" r="100000">
                        <a14:foregroundMark x1="5298" y1="72143" x2="5298" y2="72143"/>
                        <a14:foregroundMark x1="18810" y1="72460" x2="18810" y2="72460"/>
                        <a14:foregroundMark x1="40774" y1="73492" x2="40774" y2="73492"/>
                        <a14:foregroundMark x1="3274" y1="68333" x2="3274" y2="68333"/>
                        <a14:foregroundMark x1="10833" y1="80000" x2="11607" y2="79683"/>
                        <a14:foregroundMark x1="56845" y1="73333" x2="58155" y2="73333"/>
                        <a14:foregroundMark x1="23571" y1="73810" x2="23571" y2="73810"/>
                        <a14:foregroundMark x1="14048" y1="72937" x2="14048" y2="72937"/>
                        <a14:foregroundMark x1="9405" y1="72302" x2="9405" y2="72302"/>
                        <a14:foregroundMark x1="3929" y1="73175" x2="3929" y2="73175"/>
                        <a14:foregroundMark x1="9048" y1="72460" x2="9048" y2="72460"/>
                        <a14:foregroundMark x1="3631" y1="74127" x2="3631" y2="74127"/>
                        <a14:foregroundMark x1="18690" y1="72937" x2="19464" y2="72937"/>
                        <a14:foregroundMark x1="27798" y1="73333" x2="27798" y2="73333"/>
                        <a14:foregroundMark x1="34881" y1="73492" x2="34881" y2="73492"/>
                        <a14:foregroundMark x1="46845" y1="72143" x2="46845" y2="72143"/>
                        <a14:foregroundMark x1="52619" y1="71587" x2="52619" y2="71587"/>
                        <a14:foregroundMark x1="46071" y1="72937" x2="46071" y2="72937"/>
                        <a14:foregroundMark x1="35774" y1="24444" x2="35774" y2="24444"/>
                        <a14:foregroundMark x1="36667" y1="23968" x2="36667" y2="23968"/>
                        <a14:foregroundMark x1="94286" y1="30317" x2="94286" y2="30317"/>
                        <a14:foregroundMark x1="96607" y1="23968" x2="96607" y2="23968"/>
                        <a14:foregroundMark x1="92381" y1="35794" x2="92381" y2="35794"/>
                        <a14:foregroundMark x1="92202" y1="32302" x2="92202" y2="32302"/>
                        <a14:foregroundMark x1="96964" y1="31349" x2="96964" y2="31349"/>
                        <a14:foregroundMark x1="98631" y1="32540" x2="98631" y2="32540"/>
                        <a14:foregroundMark x1="96845" y1="37460" x2="96845" y2="37460"/>
                        <a14:foregroundMark x1="99167" y1="27222" x2="99167" y2="27222"/>
                        <a14:foregroundMark x1="98036" y1="23413" x2="98036" y2="23413"/>
                        <a14:foregroundMark x1="93869" y1="27222" x2="93869" y2="27222"/>
                        <a14:foregroundMark x1="94286" y1="24127" x2="94286" y2="24127"/>
                        <a14:foregroundMark x1="95595" y1="21905" x2="95595" y2="21905"/>
                        <a14:foregroundMark x1="73988" y1="24127" x2="73988" y2="24127"/>
                        <a14:foregroundMark x1="82440" y1="22381" x2="82440" y2="22381"/>
                        <a14:foregroundMark x1="52262" y1="22222" x2="52262" y2="22222"/>
                        <a14:foregroundMark x1="53155" y1="23968" x2="53155" y2="23968"/>
                        <a14:foregroundMark x1="22798" y1="27222" x2="22798" y2="27222"/>
                        <a14:foregroundMark x1="18274" y1="25476" x2="18274" y2="25476"/>
                        <a14:foregroundMark x1="70774" y1="29762" x2="70774" y2="29762"/>
                        <a14:foregroundMark x1="72560" y1="29286" x2="72560" y2="29286"/>
                        <a14:foregroundMark x1="73214" y1="25476" x2="73214" y2="25476"/>
                        <a14:foregroundMark x1="97262" y1="22063" x2="97262" y2="22063"/>
                        <a14:foregroundMark x1="99583" y1="28016" x2="99583" y2="28016"/>
                        <a14:foregroundMark x1="26250" y1="25476" x2="26250" y2="25476"/>
                        <a14:foregroundMark x1="81012" y1="22222" x2="81012" y2="22222"/>
                        <a14:foregroundMark x1="81786" y1="21746" x2="81786" y2="21746"/>
                        <a14:foregroundMark x1="81964" y1="23968" x2="81964" y2="23968"/>
                        <a14:foregroundMark x1="76131" y1="23254" x2="76131" y2="23254"/>
                        <a14:foregroundMark x1="77321" y1="25317" x2="77321" y2="25317"/>
                        <a14:foregroundMark x1="77798" y1="27540" x2="77798" y2="27540"/>
                        <a14:foregroundMark x1="66131" y1="25794" x2="66131" y2="25794"/>
                        <a14:foregroundMark x1="66667" y1="23095" x2="66667" y2="23095"/>
                        <a14:foregroundMark x1="68571" y1="22381" x2="68571" y2="22381"/>
                        <a14:foregroundMark x1="70893" y1="25635" x2="70893" y2="25635"/>
                        <a14:foregroundMark x1="58571" y1="29286" x2="58571" y2="29286"/>
                        <a14:foregroundMark x1="58036" y1="31111" x2="58036" y2="31111"/>
                        <a14:foregroundMark x1="53512" y1="25476" x2="53512" y2="25476"/>
                        <a14:foregroundMark x1="50179" y1="21190" x2="50179" y2="21190"/>
                        <a14:foregroundMark x1="49643" y1="23730" x2="49643" y2="23730"/>
                        <a14:foregroundMark x1="47738" y1="28571" x2="47738" y2="28571"/>
                        <a14:foregroundMark x1="41429" y1="27222" x2="41429" y2="27222"/>
                        <a14:foregroundMark x1="38095" y1="29048" x2="38095" y2="29048"/>
                        <a14:foregroundMark x1="37976" y1="30079" x2="37976" y2="30079"/>
                        <a14:foregroundMark x1="37560" y1="27222" x2="37560" y2="27222"/>
                        <a14:foregroundMark x1="33095" y1="26825" x2="33095" y2="26825"/>
                        <a14:foregroundMark x1="25000" y1="27063" x2="25000" y2="27063"/>
                        <a14:foregroundMark x1="22024" y1="30635" x2="22024" y2="30635"/>
                        <a14:foregroundMark x1="20595" y1="30317" x2="20595" y2="30317"/>
                        <a14:foregroundMark x1="10595" y1="31508" x2="10595" y2="31508"/>
                        <a14:foregroundMark x1="7381" y1="30952" x2="7381" y2="30952"/>
                        <a14:foregroundMark x1="6607" y1="32540" x2="6607" y2="32540"/>
                        <a14:foregroundMark x1="16131" y1="28571" x2="16131" y2="28571"/>
                        <a14:foregroundMark x1="22440" y1="28254" x2="22440" y2="28254"/>
                        <a14:foregroundMark x1="74345" y1="23254" x2="74345" y2="23254"/>
                        <a14:foregroundMark x1="73095" y1="24444" x2="73095" y2="24444"/>
                        <a14:foregroundMark x1="94940" y1="23413" x2="94940" y2="23413"/>
                        <a14:foregroundMark x1="11607" y1="30952" x2="11607" y2="30952"/>
                        <a14:foregroundMark x1="21012" y1="27698" x2="21012" y2="27698"/>
                        <a14:foregroundMark x1="28571" y1="25000" x2="28571" y2="25000"/>
                        <a14:foregroundMark x1="32202" y1="24127" x2="32202" y2="24127"/>
                        <a14:foregroundMark x1="20476" y1="26032" x2="20476" y2="26032"/>
                        <a14:foregroundMark x1="23988" y1="25317" x2="23988" y2="25317"/>
                        <a14:foregroundMark x1="33333" y1="23730" x2="33333" y2="23730"/>
                        <a14:foregroundMark x1="39524" y1="23968" x2="39524" y2="23968"/>
                        <a14:foregroundMark x1="42202" y1="23968" x2="42202" y2="23968"/>
                        <a14:foregroundMark x1="40774" y1="23968" x2="40774" y2="23968"/>
                        <a14:foregroundMark x1="38512" y1="24127" x2="38512" y2="24127"/>
                        <a14:foregroundMark x1="47976" y1="23413" x2="47976" y2="23413"/>
                        <a14:foregroundMark x1="48512" y1="25794" x2="48512" y2="25794"/>
                        <a14:foregroundMark x1="58571" y1="25000" x2="58571" y2="25000"/>
                        <a14:foregroundMark x1="59048" y1="27063" x2="59048" y2="27063"/>
                        <a14:foregroundMark x1="59940" y1="26032" x2="59940" y2="26032"/>
                        <a14:foregroundMark x1="65000" y1="25159" x2="65000" y2="25159"/>
                        <a14:foregroundMark x1="80000" y1="25159" x2="80000" y2="25159"/>
                        <a14:foregroundMark x1="79107" y1="27381" x2="79107" y2="27381"/>
                        <a14:foregroundMark x1="90952" y1="29762" x2="90952" y2="29762"/>
                        <a14:foregroundMark x1="88095" y1="27381" x2="88095" y2="27381"/>
                        <a14:foregroundMark x1="92381" y1="26508" x2="92381" y2="26508"/>
                        <a14:foregroundMark x1="90298" y1="27381" x2="90298" y2="27381"/>
                        <a14:foregroundMark x1="5179" y1="29762" x2="5179" y2="29762"/>
                        <a14:foregroundMark x1="5952" y1="29921" x2="5952" y2="29921"/>
                        <a14:foregroundMark x1="1310" y1="29286" x2="1310" y2="29286"/>
                        <a14:foregroundMark x1="714" y1="28730" x2="714" y2="28730"/>
                        <a14:foregroundMark x1="36845" y1="21190" x2="36845" y2="21190"/>
                        <a14:foregroundMark x1="35119" y1="21746" x2="35119" y2="21746"/>
                        <a14:foregroundMark x1="36964" y1="22778" x2="36964" y2="22778"/>
                        <a14:foregroundMark x1="29226" y1="24286" x2="29226" y2="24286"/>
                        <a14:foregroundMark x1="29881" y1="23968" x2="29881" y2="23968"/>
                        <a14:foregroundMark x1="26012" y1="23730" x2="26012" y2="23730"/>
                        <a14:foregroundMark x1="27321" y1="24444" x2="27321" y2="24444"/>
                        <a14:foregroundMark x1="24702" y1="26032" x2="24702" y2="26032"/>
                        <a14:foregroundMark x1="51071" y1="21746" x2="51071" y2="21746"/>
                        <a14:foregroundMark x1="48512" y1="22063" x2="48512" y2="22063"/>
                        <a14:foregroundMark x1="46726" y1="22063" x2="46726" y2="22063"/>
                        <a14:foregroundMark x1="56071" y1="23095" x2="56071" y2="23095"/>
                        <a14:foregroundMark x1="54702" y1="24127" x2="54702" y2="24127"/>
                        <a14:backgroundMark x1="18155" y1="71825" x2="18155" y2="71825"/>
                        <a14:backgroundMark x1="19524" y1="72540" x2="19524" y2="72540"/>
                        <a14:backgroundMark x1="23690" y1="74127" x2="24048" y2="74127"/>
                        <a14:backgroundMark x1="28690" y1="73095" x2="28155" y2="73095"/>
                        <a14:backgroundMark x1="34702" y1="73571" x2="34702" y2="73571"/>
                        <a14:backgroundMark x1="40655" y1="72698" x2="40655" y2="72698"/>
                        <a14:backgroundMark x1="46012" y1="73413" x2="46012" y2="73413"/>
                        <a14:backgroundMark x1="46905" y1="72381" x2="46905" y2="72381"/>
                        <a14:backgroundMark x1="19524" y1="72381" x2="19524" y2="72381"/>
                        <a14:backgroundMark x1="19702" y1="72063" x2="20060" y2="72222"/>
                        <a14:backgroundMark x1="14405" y1="72857" x2="14405" y2="72857"/>
                        <a14:backgroundMark x1="47083" y1="72222" x2="27381" y2="74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79" b="24097"/>
          <a:stretch/>
        </p:blipFill>
        <p:spPr bwMode="auto">
          <a:xfrm>
            <a:off x="539552" y="3341722"/>
            <a:ext cx="8143801" cy="321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6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B57563-4F1F-4208-92C9-5D0CDD5FF2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В нашем коллективе проводится работа по трем направлениям</a:t>
            </a:r>
            <a:endParaRPr lang="ru-BY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E8191A05-92CA-4C4E-A928-65FF509F405C}"/>
              </a:ext>
            </a:extLst>
          </p:cNvPr>
          <p:cNvSpPr/>
          <p:nvPr/>
        </p:nvSpPr>
        <p:spPr>
          <a:xfrm>
            <a:off x="1995532" y="1678723"/>
            <a:ext cx="5328592" cy="15624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Работа </a:t>
            </a:r>
          </a:p>
          <a:p>
            <a:pPr algn="ctr"/>
            <a:r>
              <a:rPr lang="ru-RU" dirty="0"/>
              <a:t>в ГУО «Ясли-сад №302 г.Минска»</a:t>
            </a:r>
          </a:p>
          <a:p>
            <a:pPr algn="ctr"/>
            <a:r>
              <a:rPr lang="ru-RU" dirty="0"/>
              <a:t>по экономии ТЭР»</a:t>
            </a:r>
            <a:endParaRPr lang="ru-BY" dirty="0"/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xmlns="" id="{B4976516-3026-45B7-8787-6802BCC33FC4}"/>
              </a:ext>
            </a:extLst>
          </p:cNvPr>
          <p:cNvSpPr/>
          <p:nvPr/>
        </p:nvSpPr>
        <p:spPr>
          <a:xfrm>
            <a:off x="3779912" y="3789040"/>
            <a:ext cx="2212824" cy="2304256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Работа с воспитанниками</a:t>
            </a:r>
            <a:endParaRPr lang="ru-BY" dirty="0"/>
          </a:p>
        </p:txBody>
      </p:sp>
      <p:sp>
        <p:nvSpPr>
          <p:cNvPr id="5" name="Стрелка: влево 4">
            <a:extLst>
              <a:ext uri="{FF2B5EF4-FFF2-40B4-BE49-F238E27FC236}">
                <a16:creationId xmlns:a16="http://schemas.microsoft.com/office/drawing/2014/main" xmlns="" id="{784F87D0-2066-42B9-875A-8675E0084DD3}"/>
              </a:ext>
            </a:extLst>
          </p:cNvPr>
          <p:cNvSpPr/>
          <p:nvPr/>
        </p:nvSpPr>
        <p:spPr>
          <a:xfrm>
            <a:off x="817304" y="2780928"/>
            <a:ext cx="2212824" cy="2016224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Работа с родителями</a:t>
            </a:r>
            <a:endParaRPr lang="ru-BY" dirty="0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18178760-92B5-489B-A950-FAC3D50A92AF}"/>
              </a:ext>
            </a:extLst>
          </p:cNvPr>
          <p:cNvSpPr/>
          <p:nvPr/>
        </p:nvSpPr>
        <p:spPr>
          <a:xfrm>
            <a:off x="6289527" y="2636912"/>
            <a:ext cx="2694064" cy="23042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Работа с членами коллектива</a:t>
            </a:r>
            <a:endParaRPr lang="ru-BY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3A753C6-F6D6-40E3-8761-AD875E4A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7" y="4080661"/>
            <a:ext cx="26527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6863872C-E1E3-486C-A0E9-03ED8CC77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85" y="4877763"/>
            <a:ext cx="2652713" cy="19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37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54D905-6EB4-4CFA-A3FB-F876CFE1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C85410-A89E-40C6-9850-B6EE64C3B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 rot="10800000">
            <a:off x="228600" y="339793"/>
            <a:ext cx="8686800" cy="62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9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149ECB-CDF0-4A30-ADB4-BA6AD02E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1026" name="Picture 2" descr="День энергосбережения: как надо экономить, в игровой форме рассказывают  воспитаникам детских садов Витебска | Новости | Витебск| Новости Витебска  |Витебский горисполком">
            <a:extLst>
              <a:ext uri="{FF2B5EF4-FFF2-40B4-BE49-F238E27FC236}">
                <a16:creationId xmlns:a16="http://schemas.microsoft.com/office/drawing/2014/main" xmlns="" id="{1A23208B-E95A-4C44-BF37-C4ABEC34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77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850147-6B83-4CEB-8492-BC84CC8F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18CB6D-9FDC-46A8-B745-C86534AA1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2100" r="-1963" b="11191"/>
          <a:stretch/>
        </p:blipFill>
        <p:spPr>
          <a:xfrm rot="10800000">
            <a:off x="0" y="338328"/>
            <a:ext cx="8686800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89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43B11E-17B5-4410-BC35-B3AFB8F3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CBD648-8CD6-4316-A3FC-B4A16161D3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951" r="8263" b="4933"/>
          <a:stretch/>
        </p:blipFill>
        <p:spPr>
          <a:xfrm rot="10800000">
            <a:off x="179512" y="188640"/>
            <a:ext cx="878497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82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86DB1D-77C4-4D8C-98E0-DCA89D81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D9981A-C4D8-4254-A425-3B01E27CC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750" r="1963" b="6951"/>
          <a:stretch/>
        </p:blipFill>
        <p:spPr>
          <a:xfrm>
            <a:off x="179512" y="188640"/>
            <a:ext cx="878497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3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2219</TotalTime>
  <Words>576</Words>
  <Application>Microsoft Office PowerPoint</Application>
  <PresentationFormat>Экран (4:3)</PresentationFormat>
  <Paragraphs>49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Candara</vt:lpstr>
      <vt:lpstr>Symbol</vt:lpstr>
      <vt:lpstr>Times New Roman</vt:lpstr>
      <vt:lpstr>Wingdings</vt:lpstr>
      <vt:lpstr>Волна</vt:lpstr>
      <vt:lpstr>Презентация PowerPoint</vt:lpstr>
      <vt:lpstr>Энергосбережение – это организационная, практическая, информационная деятельность нашего учреждения образования, направленная на снижение расходов потерь топливно- энергетических ресурсов в процессе их хранения и использования.</vt:lpstr>
      <vt:lpstr>Наш коллектив понимает, что от потребительского отношения к природе произойдет ее уничтожение, мы стремимся к совместному, гармоническому развитию природы и общества. Все наши члены коллектива – это члены профсоюза!!!   70 активных и бережливых человек объединены одной задачей – СБЕРЕЧЬ, ПРИУМНОЖИТЬ, СОХРАНИТЬ!!!</vt:lpstr>
      <vt:lpstr>В нашем коллективе проводится работа по трем направлениям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Энергосбережение – процесс многогранный, он охватывает, разные сферы деятельности нашего учреждения. По сути, это образ жизни вырабатывающий определённый психологический алгоритм поведения. </vt:lpstr>
      <vt:lpstr>Несомненно, главенствующую роль в этом процессе занимают экологическое образование и воспитание, а также привитие навыков бережного отношения к энергоресурсам, которыми располагает человечество. Ведущая роль в этом процессе принадлежит нам, педагогам. Бережное отношение гарантирует экологическую чистоту окружающего нас мира.</vt:lpstr>
      <vt:lpstr>Система работы с педагогическим коллективом, с родителями по формированию навыков  экономии и бережливости ТЭР</vt:lpstr>
      <vt:lpstr>Главная задача ГУО «Ясли-сад №302 г.Минска»– с дошкольного возраста учить воспитанников понимать ценность тепло-, энерго- ресурсов, быть рачительными хозяевами Земли, Республики Беларусь</vt:lpstr>
      <vt:lpstr>На занятиях по экологическому воспитанию мы не забываем о формировании у подрастающего поколения таких важных качеств как экономия и бережливость</vt:lpstr>
      <vt:lpstr>Профсоюзная организация поддерживает идеи государства по экономии ТЭР, они нашли отражение в    коллективном договоре ГУО «Ясли-сад №302 г.Минска»</vt:lpstr>
      <vt:lpstr>Профсоюзная организация поддерживает идеи государства по экономии ТЭР, они нашли отражение в  Положении о размерах и порядке стимулирующих и компенсирующих выплат ГУО «Ясли-сад №302 г.Минска»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Беларусь – наша Родина</dc:title>
  <dc:creator>Admin</dc:creator>
  <cp:lastModifiedBy>Косько Юрий</cp:lastModifiedBy>
  <cp:revision>201</cp:revision>
  <cp:lastPrinted>2022-02-11T11:45:48Z</cp:lastPrinted>
  <dcterms:created xsi:type="dcterms:W3CDTF">2013-11-23T20:24:05Z</dcterms:created>
  <dcterms:modified xsi:type="dcterms:W3CDTF">2022-02-28T07:21:10Z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1268323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